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89" r:id="rId3"/>
    <p:sldId id="404" r:id="rId4"/>
    <p:sldId id="388" r:id="rId5"/>
    <p:sldId id="411" r:id="rId6"/>
    <p:sldId id="436" r:id="rId7"/>
    <p:sldId id="412" r:id="rId8"/>
    <p:sldId id="413" r:id="rId9"/>
    <p:sldId id="416" r:id="rId10"/>
    <p:sldId id="424" r:id="rId11"/>
    <p:sldId id="418" r:id="rId12"/>
    <p:sldId id="415" r:id="rId13"/>
    <p:sldId id="438" r:id="rId14"/>
    <p:sldId id="439" r:id="rId15"/>
    <p:sldId id="419" r:id="rId16"/>
    <p:sldId id="425" r:id="rId17"/>
    <p:sldId id="428" r:id="rId18"/>
    <p:sldId id="429" r:id="rId19"/>
    <p:sldId id="399" r:id="rId20"/>
    <p:sldId id="420" r:id="rId21"/>
    <p:sldId id="421" r:id="rId22"/>
    <p:sldId id="430" r:id="rId23"/>
    <p:sldId id="437" r:id="rId24"/>
    <p:sldId id="431" r:id="rId25"/>
    <p:sldId id="427" r:id="rId26"/>
    <p:sldId id="432" r:id="rId27"/>
    <p:sldId id="402" r:id="rId28"/>
    <p:sldId id="426" r:id="rId29"/>
    <p:sldId id="401" r:id="rId30"/>
    <p:sldId id="386" r:id="rId31"/>
    <p:sldId id="422" r:id="rId32"/>
    <p:sldId id="423" r:id="rId33"/>
    <p:sldId id="440" r:id="rId34"/>
    <p:sldId id="445" r:id="rId35"/>
    <p:sldId id="446" r:id="rId36"/>
    <p:sldId id="433" r:id="rId37"/>
    <p:sldId id="434" r:id="rId38"/>
    <p:sldId id="403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19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FA15C-E0DD-4156-9446-D7CAD6125CDC}" type="datetimeFigureOut">
              <a:rPr lang="en-US" smtClean="0"/>
              <a:t>10/30/2013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12F03-12E8-4FF9-8042-AFACCC1EA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0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702590-3613-4BD8-BDEC-63CBB2C76488}" type="slidenum">
              <a:rPr lang="en-US" sz="1100"/>
              <a:pPr eaLnBrk="1" hangingPunct="1"/>
              <a:t>4</a:t>
            </a:fld>
            <a:endParaRPr lang="en-US" sz="1100" dirty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Water is here for a few hours.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336600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DDC74-307E-471F-89B2-58832C5B250F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FAB1-399C-45D1-BBBB-473FA4345F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6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B7FC1-1B22-4997-94F7-A10DD6F08DB3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77779-4560-4438-9921-002BDE49F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7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7225-82B1-482A-9F3A-BB514278E78B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4C5DF-E9CB-4062-A31A-A4884CE33D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1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36600"/>
                </a:solidFill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Comic Sans MS" pitchFamily="66" charset="0"/>
              </a:defRPr>
            </a:lvl1pPr>
            <a:lvl2pPr>
              <a:defRPr sz="2400" baseline="0">
                <a:latin typeface="Comic Sans MS" pitchFamily="66" charset="0"/>
              </a:defRPr>
            </a:lvl2pPr>
            <a:lvl3pPr>
              <a:defRPr baseline="0">
                <a:latin typeface="Comic Sans MS" pitchFamily="66" charset="0"/>
              </a:defRPr>
            </a:lvl3pPr>
            <a:lvl4pPr>
              <a:defRPr baseline="0">
                <a:latin typeface="Comic Sans MS" pitchFamily="66" charset="0"/>
              </a:defRPr>
            </a:lvl4pPr>
            <a:lvl5pPr>
              <a:defRPr baseline="0">
                <a:latin typeface="Comic Sans MS" pitchFamily="66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2718F-EDF2-409C-A305-83580857AF5A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1180-CBD1-4594-872D-09760B6370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3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36C56-DEAE-4A8B-9268-6CF7D01B5602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37A7-73C2-421A-880A-74482F320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9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EA59C-F108-4689-B75B-F404F0C716F1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C2447-E380-4141-8260-CBEE0D98F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2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7C1F4-8601-4AE8-83BA-C2777B7DBC6B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0EA81-09CC-44ED-AE40-E750A1D94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7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36600"/>
                </a:solidFill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86DF4-D406-4F86-828C-D48ADD6CA444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F6C4-83C8-4DFA-9A2A-B2EAAD55FE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2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FEAE-20E2-4B14-BCEE-56AB1A5992F8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9A3AE-6D68-4912-A705-2E1BE1A461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F0966-A45B-4A33-9A80-CC598EBE030D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A096-3ECE-4D87-A8E9-CF4968D9B1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4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9A4AF-ABA5-4FAC-B3C1-041857BD4C9F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88EC-7FD3-4FBD-818E-79D764632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4A499B-B287-4534-8FE9-08B0EA0C9558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9941DF-B395-4895-86FF-5CDDC8AFE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75" y="228600"/>
            <a:ext cx="8940800" cy="2457450"/>
          </a:xfrm>
        </p:spPr>
        <p:txBody>
          <a:bodyPr rtlCol="0">
            <a:normAutofit/>
          </a:bodyPr>
          <a:lstStyle/>
          <a:p>
            <a:r>
              <a:rPr lang="en-US" dirty="0" smtClean="0"/>
              <a:t>Science Assessment to Support an Illinois Nutrient Reduction Strategy</a:t>
            </a:r>
            <a:endParaRPr lang="en-US" dirty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457200" y="3002552"/>
            <a:ext cx="5029200" cy="1371600"/>
          </a:xfrm>
        </p:spPr>
        <p:txBody>
          <a:bodyPr/>
          <a:lstStyle/>
          <a:p>
            <a:r>
              <a:rPr lang="en-US" sz="2400" dirty="0" smtClean="0"/>
              <a:t>Mark David, George Czapar, </a:t>
            </a:r>
          </a:p>
          <a:p>
            <a:r>
              <a:rPr lang="en-US" sz="2400" dirty="0" smtClean="0"/>
              <a:t>Greg McIsaac, Corey Mitchell</a:t>
            </a:r>
          </a:p>
          <a:p>
            <a:r>
              <a:rPr lang="en-US" sz="2400" dirty="0" smtClean="0"/>
              <a:t>August 8, 2013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908" y="2514600"/>
            <a:ext cx="2490692" cy="186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675031"/>
            <a:ext cx="2785533" cy="18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lgentry\Desktop\Cover crop 11-8-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908" y="4675031"/>
            <a:ext cx="2490692" cy="18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2200" y="6019800"/>
            <a:ext cx="156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11-08-12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8" name="Picture 2" descr="DSC000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32" y="4675030"/>
            <a:ext cx="2480865" cy="186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Estimators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53000"/>
          </a:xfrm>
        </p:spPr>
        <p:txBody>
          <a:bodyPr/>
          <a:lstStyle/>
          <a:p>
            <a:r>
              <a:rPr lang="en-US" dirty="0" smtClean="0"/>
              <a:t>no standard method, unless you have a concentration every day</a:t>
            </a:r>
          </a:p>
          <a:p>
            <a:pPr lvl="1"/>
            <a:r>
              <a:rPr lang="en-US" dirty="0" smtClean="0"/>
              <a:t>much argument about various methods</a:t>
            </a:r>
          </a:p>
          <a:p>
            <a:r>
              <a:rPr lang="en-US" dirty="0" smtClean="0"/>
              <a:t>interpolation is simple, and works well for larger rivers and nutrients such as nitrate-N</a:t>
            </a:r>
          </a:p>
          <a:p>
            <a:r>
              <a:rPr lang="en-US" dirty="0" smtClean="0"/>
              <a:t>for P, interpolation has limitations at high flows, when most P loss occurs (Royer et al., 2006)</a:t>
            </a:r>
          </a:p>
          <a:p>
            <a:pPr lvl="1"/>
            <a:r>
              <a:rPr lang="en-US" dirty="0" smtClean="0"/>
              <a:t>Weighted Regressions on Time, Discharge, and Season is newer USGS approach (Hirsch et al.,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Riverine fluxes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interpolation and WRDTS gave similar results for nitrate-N; for DRP and total P WRDTS gave higher estimates for smaller rivers</a:t>
            </a:r>
          </a:p>
          <a:p>
            <a:pPr lvl="1"/>
            <a:r>
              <a:rPr lang="en-US" dirty="0" smtClean="0"/>
              <a:t>Illinois River nearly the same for both nitrate-N and total P with either method</a:t>
            </a:r>
          </a:p>
          <a:p>
            <a:pPr lvl="1"/>
            <a:r>
              <a:rPr lang="en-US" dirty="0" smtClean="0"/>
              <a:t>Rock River best estimated by difference between upstream and downstream sites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 used interpolation for nitrate-N and total N, WRDTS for DRP and total P for final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Riverine N and P Fluxes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543770"/>
              </p:ext>
            </p:extLst>
          </p:nvPr>
        </p:nvGraphicFramePr>
        <p:xfrm>
          <a:off x="152400" y="1219200"/>
          <a:ext cx="8763002" cy="488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574"/>
                <a:gridCol w="1328664"/>
                <a:gridCol w="1608020"/>
                <a:gridCol w="1459840"/>
                <a:gridCol w="1324452"/>
                <a:gridCol w="1324452"/>
              </a:tblGrid>
              <a:tr h="348634"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Nitrate-N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Total N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DRP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Total P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itchFamily="66" charset="0"/>
                        </a:rPr>
                        <a:t>10</a:t>
                      </a:r>
                      <a:r>
                        <a:rPr lang="en-US" sz="1600" baseline="30000" dirty="0" smtClean="0">
                          <a:latin typeface="Comic Sans MS" pitchFamily="66" charset="0"/>
                        </a:rPr>
                        <a:t>9</a:t>
                      </a:r>
                      <a:r>
                        <a:rPr lang="en-US" sz="16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1600" dirty="0" smtClean="0">
                          <a:latin typeface="Comic Sans MS" pitchFamily="66" charset="0"/>
                        </a:rPr>
                        <a:t>m</a:t>
                      </a:r>
                      <a:r>
                        <a:rPr lang="en-US" sz="1600" baseline="30000" dirty="0" smtClean="0">
                          <a:latin typeface="Comic Sans MS" pitchFamily="66" charset="0"/>
                        </a:rPr>
                        <a:t>3</a:t>
                      </a:r>
                      <a:r>
                        <a:rPr lang="en-US" sz="16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1600" dirty="0" smtClean="0">
                          <a:latin typeface="Comic Sans MS" pitchFamily="66" charset="0"/>
                        </a:rPr>
                        <a:t>yr</a:t>
                      </a:r>
                      <a:r>
                        <a:rPr lang="en-US" sz="1600" baseline="30000" dirty="0" smtClean="0">
                          <a:latin typeface="Comic Sans MS" pitchFamily="66" charset="0"/>
                        </a:rPr>
                        <a:t>-1</a:t>
                      </a:r>
                      <a:endParaRPr lang="en-US" sz="16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itchFamily="66" charset="0"/>
                        </a:rPr>
                        <a:t>1000 tons N or P yr</a:t>
                      </a:r>
                      <a:r>
                        <a:rPr lang="en-US" sz="1600" baseline="30000" dirty="0" smtClean="0">
                          <a:latin typeface="Comic Sans MS" pitchFamily="66" charset="0"/>
                        </a:rPr>
                        <a:t>-1</a:t>
                      </a:r>
                      <a:endParaRPr lang="en-US" sz="16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David &amp;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Gentry (2000)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47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244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14.2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5347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1980-1996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48.2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183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239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7.0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15.4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5347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1997-2011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48.8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186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243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8.4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17.0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48634"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101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Point sources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34.1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 39.6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8.2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38545"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Percent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of 1997-2011 load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101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Point sources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 18.4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  16.3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48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28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David &amp; Gentry (2000)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16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47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3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515910"/>
            <a:ext cx="3962401" cy="296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/>
          <a:lstStyle/>
          <a:p>
            <a:r>
              <a:rPr lang="en-US" dirty="0" smtClean="0"/>
              <a:t>Flow and Nutrient Loads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587536"/>
              </p:ext>
            </p:extLst>
          </p:nvPr>
        </p:nvGraphicFramePr>
        <p:xfrm>
          <a:off x="914400" y="3352800"/>
          <a:ext cx="7239000" cy="34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5" name="SPW 12.0 Graph" r:id="rId4" imgW="9194450" imgH="4380122" progId="SigmaPlotGraphicObject.11">
                  <p:embed/>
                </p:oleObj>
              </mc:Choice>
              <mc:Fallback>
                <p:oleObj name="SPW 12.0 Graph" r:id="rId4" imgW="9194450" imgH="4380122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352800"/>
                        <a:ext cx="7239000" cy="34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3289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through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significant trend for flow using linear regression of annual volume</a:t>
            </a:r>
          </a:p>
          <a:p>
            <a:endParaRPr lang="en-US" dirty="0" smtClean="0"/>
          </a:p>
          <a:p>
            <a:r>
              <a:rPr lang="en-US" dirty="0" smtClean="0"/>
              <a:t>regression model with flow and time</a:t>
            </a:r>
          </a:p>
          <a:p>
            <a:pPr lvl="1"/>
            <a:r>
              <a:rPr lang="en-US" dirty="0" smtClean="0"/>
              <a:t>for nitrate, R</a:t>
            </a:r>
            <a:r>
              <a:rPr lang="en-US" baseline="30000" dirty="0" smtClean="0"/>
              <a:t>2</a:t>
            </a:r>
            <a:r>
              <a:rPr lang="en-US" dirty="0" smtClean="0"/>
              <a:t>=0.77, flow p &lt; 0.0001, year not significant</a:t>
            </a:r>
          </a:p>
          <a:p>
            <a:pPr lvl="1"/>
            <a:r>
              <a:rPr lang="en-US" dirty="0" smtClean="0"/>
              <a:t>for total P, R</a:t>
            </a:r>
            <a:r>
              <a:rPr lang="en-US" baseline="30000" dirty="0" smtClean="0"/>
              <a:t>2</a:t>
            </a:r>
            <a:r>
              <a:rPr lang="en-US" dirty="0" smtClean="0"/>
              <a:t>=0.97, flow and year both significant at p &lt; 0.0001</a:t>
            </a:r>
          </a:p>
          <a:p>
            <a:pPr lvl="1"/>
            <a:r>
              <a:rPr lang="en-US" dirty="0" smtClean="0"/>
              <a:t>for DRP, R</a:t>
            </a:r>
            <a:r>
              <a:rPr lang="en-US" baseline="30000" dirty="0" smtClean="0"/>
              <a:t>2</a:t>
            </a:r>
            <a:r>
              <a:rPr lang="en-US" dirty="0" smtClean="0"/>
              <a:t>=0.96, </a:t>
            </a:r>
            <a:r>
              <a:rPr lang="en-US" dirty="0"/>
              <a:t>flow and year both significant at p &lt; 0.0001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715962"/>
          </a:xfrm>
        </p:spPr>
        <p:txBody>
          <a:bodyPr/>
          <a:lstStyle/>
          <a:p>
            <a:r>
              <a:rPr lang="en-US" sz="4000" dirty="0" smtClean="0"/>
              <a:t>Riverine N and P loads (1997-2011)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385453"/>
              </p:ext>
            </p:extLst>
          </p:nvPr>
        </p:nvGraphicFramePr>
        <p:xfrm>
          <a:off x="685800" y="1295400"/>
          <a:ext cx="77724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621"/>
                <a:gridCol w="2372979"/>
                <a:gridCol w="2590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Nitrate-N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 tons N or P yr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State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mic Sans MS" pitchFamily="66" charset="0"/>
                        </a:rPr>
                        <a:t>186</a:t>
                      </a:r>
                      <a:endParaRPr lang="en-US" sz="1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mic Sans MS" pitchFamily="66" charset="0"/>
                        </a:rPr>
                        <a:t>17.0</a:t>
                      </a:r>
                      <a:endParaRPr lang="en-US" sz="18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Illinois River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104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8.5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Green River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4.1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Big Muddy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     9.0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Kaskaskia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River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     4.7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1.2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Little Wabash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     2.5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1.1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Rock River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Vermilion River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    8.6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Embarras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River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  6.6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0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Riverine Loads through Time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425602"/>
              </p:ext>
            </p:extLst>
          </p:nvPr>
        </p:nvGraphicFramePr>
        <p:xfrm>
          <a:off x="23674" y="1371600"/>
          <a:ext cx="9027268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8" name="SPW 12.0 Graph" r:id="rId3" imgW="9169946" imgH="4489535" progId="SigmaPlotGraphicObject.11">
                  <p:embed/>
                </p:oleObj>
              </mc:Choice>
              <mc:Fallback>
                <p:oleObj name="SPW 12.0 Graph" r:id="rId3" imgW="9169946" imgH="4489535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74" y="1371600"/>
                        <a:ext cx="9027268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02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 Compared with MRB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409383"/>
              </p:ext>
            </p:extLst>
          </p:nvPr>
        </p:nvGraphicFramePr>
        <p:xfrm>
          <a:off x="1480" y="1600200"/>
          <a:ext cx="9066320" cy="4060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4" name="SPW 12.0 Graph" r:id="rId3" imgW="9325258" imgH="4177132" progId="SigmaPlotGraphicObject.11">
                  <p:embed/>
                </p:oleObj>
              </mc:Choice>
              <mc:Fallback>
                <p:oleObj name="SPW 12.0 Graph" r:id="rId3" imgW="9325258" imgH="4177132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0" y="1600200"/>
                        <a:ext cx="9066320" cy="4060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3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784679"/>
              </p:ext>
            </p:extLst>
          </p:nvPr>
        </p:nvGraphicFramePr>
        <p:xfrm>
          <a:off x="609600" y="929129"/>
          <a:ext cx="7696200" cy="5512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7" name="SPW 12.0 Graph" r:id="rId3" imgW="5830899" imgH="4177132" progId="SigmaPlotGraphicObject.11">
                  <p:embed/>
                </p:oleObj>
              </mc:Choice>
              <mc:Fallback>
                <p:oleObj name="SPW 12.0 Graph" r:id="rId3" imgW="5830899" imgH="4177132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929129"/>
                        <a:ext cx="7696200" cy="5512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 as % of MRB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32766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20.2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4119239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11.3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6441980"/>
            <a:ext cx="5153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David and Gentry (2000) 15% for total N, 10% for P</a:t>
            </a:r>
            <a:endParaRPr lang="en-US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3600" dirty="0" smtClean="0"/>
              <a:t>N and P Yields for State, 1980 to 1997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9400" y="6477000"/>
            <a:ext cx="2369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From David and Gentry (2000)</a:t>
            </a:r>
            <a:endParaRPr lang="en-US" sz="1200" dirty="0">
              <a:latin typeface="Comic Sans MS" pitchFamily="66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263192"/>
              </p:ext>
            </p:extLst>
          </p:nvPr>
        </p:nvGraphicFramePr>
        <p:xfrm>
          <a:off x="36990" y="1371600"/>
          <a:ext cx="899838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4" name="SPW 12.0 Graph" r:id="rId3" imgW="9176072" imgH="4350969" progId="SigmaPlotGraphicObject.11">
                  <p:embed/>
                </p:oleObj>
              </mc:Choice>
              <mc:Fallback>
                <p:oleObj name="SPW 12.0 Graph" r:id="rId3" imgW="9176072" imgH="4350969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90" y="1371600"/>
                        <a:ext cx="8998380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r>
              <a:rPr lang="en-US" dirty="0" smtClean="0"/>
              <a:t>develop a science based technical assessment of:</a:t>
            </a:r>
          </a:p>
          <a:p>
            <a:pPr lvl="1"/>
            <a:r>
              <a:rPr lang="en-US" dirty="0" smtClean="0"/>
              <a:t>current conditions in Illinois of nutrient sources and export by rivers in the state from point and non-point sources</a:t>
            </a:r>
          </a:p>
          <a:p>
            <a:pPr lvl="1"/>
            <a:r>
              <a:rPr lang="en-US" dirty="0" smtClean="0"/>
              <a:t>methods that could be used to reduce these losses and estimates of their effectiveness throughout Illinois</a:t>
            </a:r>
          </a:p>
          <a:p>
            <a:pPr lvl="1"/>
            <a:r>
              <a:rPr lang="en-US" dirty="0" smtClean="0"/>
              <a:t>estimates of the costs of statewide and watershed level application of these methods to reduce nutrient losses to meet TMDL and Gulf of Mexico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3600" dirty="0" smtClean="0"/>
              <a:t>N and P Yields for State, 1997 to 2011</a:t>
            </a:r>
          </a:p>
        </p:txBody>
      </p:sp>
      <p:pic>
        <p:nvPicPr>
          <p:cNvPr id="16514" name="Picture 1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1"/>
            <a:ext cx="900736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8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and agricultural sources</a:t>
            </a:r>
            <a:br>
              <a:rPr lang="en-US" dirty="0" smtClean="0"/>
            </a:br>
            <a:r>
              <a:rPr lang="en-US" sz="3200" dirty="0" smtClean="0"/>
              <a:t>(1997-2011)</a:t>
            </a:r>
            <a:endParaRPr lang="en-US" sz="3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874219"/>
              </p:ext>
            </p:extLst>
          </p:nvPr>
        </p:nvGraphicFramePr>
        <p:xfrm>
          <a:off x="0" y="1676400"/>
          <a:ext cx="9005754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3" name="SPW 12.0 Graph" r:id="rId3" imgW="9154811" imgH="4416473" progId="SigmaPlotGraphicObject.11">
                  <p:embed/>
                </p:oleObj>
              </mc:Choice>
              <mc:Fallback>
                <p:oleObj name="SPW 12.0 Graph" r:id="rId3" imgW="9154811" imgH="4416473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76400"/>
                        <a:ext cx="9005754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40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and agricultural sources</a:t>
            </a:r>
            <a:br>
              <a:rPr lang="en-US" dirty="0" smtClean="0"/>
            </a:br>
            <a:r>
              <a:rPr lang="en-US" sz="3200" dirty="0" smtClean="0"/>
              <a:t>(1997-2011)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85616"/>
              </p:ext>
            </p:extLst>
          </p:nvPr>
        </p:nvGraphicFramePr>
        <p:xfrm>
          <a:off x="28852" y="1524000"/>
          <a:ext cx="90720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5" name="SPW 12.0 Graph" r:id="rId3" imgW="9169946" imgH="4850886" progId="SigmaPlotGraphicObject.11">
                  <p:embed/>
                </p:oleObj>
              </mc:Choice>
              <mc:Fallback>
                <p:oleObj name="SPW 12.0 Graph" r:id="rId3" imgW="9169946" imgH="4850886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52" y="1524000"/>
                        <a:ext cx="907200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2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Dissolved Reactive P versus Total P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903332"/>
              </p:ext>
            </p:extLst>
          </p:nvPr>
        </p:nvGraphicFramePr>
        <p:xfrm>
          <a:off x="36990" y="1752600"/>
          <a:ext cx="893186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0" name="SPW 12.0 Graph" r:id="rId3" imgW="9793359" imgH="4177132" progId="SigmaPlotGraphicObject.11">
                  <p:embed/>
                </p:oleObj>
              </mc:Choice>
              <mc:Fallback>
                <p:oleObj name="SPW 12.0 Graph" r:id="rId3" imgW="9793359" imgH="4177132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90" y="1752600"/>
                        <a:ext cx="8931868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742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or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45% reduction in 1980 to 1996 loads</a:t>
            </a:r>
          </a:p>
          <a:p>
            <a:pPr lvl="1"/>
            <a:r>
              <a:rPr lang="en-US" dirty="0" smtClean="0"/>
              <a:t>nitrate-N target of 100,000 tons N yr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total P target of 8,500 tons P yr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larger reductions needed from 1997 to 2011 average loads</a:t>
            </a:r>
          </a:p>
          <a:p>
            <a:pPr lvl="1"/>
            <a:r>
              <a:rPr lang="en-US" dirty="0" smtClean="0"/>
              <a:t>186,000/86,000 tons N as nitrate-N needed (46%)</a:t>
            </a:r>
          </a:p>
          <a:p>
            <a:pPr lvl="1"/>
            <a:r>
              <a:rPr lang="en-US" dirty="0" smtClean="0"/>
              <a:t>17,000/8,500 tons total P needed (50%)</a:t>
            </a:r>
          </a:p>
          <a:p>
            <a:r>
              <a:rPr lang="en-US" dirty="0" smtClean="0"/>
              <a:t>example reduction for point source P</a:t>
            </a:r>
          </a:p>
          <a:p>
            <a:pPr lvl="1"/>
            <a:r>
              <a:rPr lang="en-US" dirty="0" smtClean="0"/>
              <a:t> all majors P reduction to 1 mg P/L limit, 0.7 mg P/L average would give a 4,800 ton P reduction </a:t>
            </a:r>
          </a:p>
        </p:txBody>
      </p:sp>
    </p:spTree>
    <p:extLst>
      <p:ext uri="{BB962C8B-B14F-4D97-AF65-F5344CB8AC3E}">
        <p14:creationId xmlns:p14="http://schemas.microsoft.com/office/powerpoint/2010/main" val="2662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and agricultural sources</a:t>
            </a:r>
            <a:br>
              <a:rPr lang="en-US" dirty="0" smtClean="0"/>
            </a:br>
            <a:r>
              <a:rPr lang="en-US" sz="3200" dirty="0" smtClean="0"/>
              <a:t>(1997-2011)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870110"/>
              </p:ext>
            </p:extLst>
          </p:nvPr>
        </p:nvGraphicFramePr>
        <p:xfrm>
          <a:off x="17755" y="1447800"/>
          <a:ext cx="90720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4" name="SPW 12.0 Graph" r:id="rId3" imgW="9169946" imgH="4850886" progId="SigmaPlotGraphicObject.11">
                  <p:embed/>
                </p:oleObj>
              </mc:Choice>
              <mc:Fallback>
                <p:oleObj name="SPW 12.0 Graph" r:id="rId3" imgW="9169946" imgH="4850886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55" y="1447800"/>
                        <a:ext cx="907200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5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Nitrate-N and Total P Targets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638016"/>
              </p:ext>
            </p:extLst>
          </p:nvPr>
        </p:nvGraphicFramePr>
        <p:xfrm>
          <a:off x="76200" y="1828800"/>
          <a:ext cx="8985066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" name="SPW 12.0 Graph" r:id="rId3" imgW="9220035" imgH="4145460" progId="SigmaPlotGraphicObject.11">
                  <p:embed/>
                </p:oleObj>
              </mc:Choice>
              <mc:Fallback>
                <p:oleObj name="SPW 12.0 Graph" r:id="rId3" imgW="9220035" imgH="4145460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828800"/>
                        <a:ext cx="8985066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52800" y="6258238"/>
            <a:ext cx="544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Red line is target, purple is average 1997 to 2011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dirty="0" smtClean="0"/>
              <a:t>2. Critical Watershed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identify 8 digits HUCs with the highest nutrient yields and loads to the Gulf of Mexico</a:t>
            </a:r>
          </a:p>
          <a:p>
            <a:r>
              <a:rPr lang="en-US" dirty="0" smtClean="0"/>
              <a:t>identify watersheds with nutrient impaired water bodies (303d list)</a:t>
            </a:r>
          </a:p>
          <a:p>
            <a:r>
              <a:rPr lang="en-US" dirty="0" smtClean="0"/>
              <a:t>determine overlap</a:t>
            </a:r>
          </a:p>
          <a:p>
            <a:r>
              <a:rPr lang="en-US" dirty="0" smtClean="0"/>
              <a:t>estimate point and non-point sources of N and P within watersheds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Estimate Potential Reductions and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estimate field-level effectiveness of various agricultural management practices</a:t>
            </a:r>
          </a:p>
          <a:p>
            <a:pPr lvl="1"/>
            <a:r>
              <a:rPr lang="en-US" dirty="0" smtClean="0"/>
              <a:t>utilize SAB, Iowa, and Lake Bloomington Project estimates</a:t>
            </a:r>
          </a:p>
          <a:p>
            <a:pPr lvl="1"/>
            <a:r>
              <a:rPr lang="en-US" dirty="0" smtClean="0"/>
              <a:t>knowledge in Illinois</a:t>
            </a:r>
          </a:p>
          <a:p>
            <a:r>
              <a:rPr lang="en-US" dirty="0" smtClean="0"/>
              <a:t>determine possible point source reductions</a:t>
            </a:r>
          </a:p>
          <a:p>
            <a:r>
              <a:rPr lang="en-US" dirty="0" smtClean="0"/>
              <a:t>estimate costs</a:t>
            </a:r>
          </a:p>
          <a:p>
            <a:pPr lvl="1"/>
            <a:r>
              <a:rPr lang="en-US" dirty="0" smtClean="0"/>
              <a:t>Gary Schnitkey (agricultural economist) will lead</a:t>
            </a:r>
          </a:p>
          <a:p>
            <a:pPr lvl="1"/>
            <a:r>
              <a:rPr lang="en-US" dirty="0" smtClean="0"/>
              <a:t>initial investments</a:t>
            </a:r>
          </a:p>
          <a:p>
            <a:pPr lvl="1"/>
            <a:r>
              <a:rPr lang="en-US" dirty="0" smtClean="0"/>
              <a:t>likely to annualize costs over 25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we will 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current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critical watersheds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estimate potential reductions and costs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34713"/>
            <a:ext cx="2819400" cy="6126162"/>
          </a:xfrm>
        </p:spPr>
        <p:txBody>
          <a:bodyPr/>
          <a:lstStyle/>
          <a:p>
            <a:r>
              <a:rPr lang="en-US" dirty="0" smtClean="0"/>
              <a:t>Combined MLRA’s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334000" cy="688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dirty="0" smtClean="0"/>
              <a:t>Agricultural Management by MLRA 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841142"/>
              </p:ext>
            </p:extLst>
          </p:nvPr>
        </p:nvGraphicFramePr>
        <p:xfrm>
          <a:off x="152400" y="990600"/>
          <a:ext cx="8686802" cy="534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676400"/>
                <a:gridCol w="990600"/>
                <a:gridCol w="990600"/>
                <a:gridCol w="838200"/>
                <a:gridCol w="1371600"/>
                <a:gridCol w="914400"/>
                <a:gridCol w="914402"/>
              </a:tblGrid>
              <a:tr h="76199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Combined MLRA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Description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Corn (acres)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Soybean</a:t>
                      </a:r>
                    </a:p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(acres)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Wheat</a:t>
                      </a:r>
                    </a:p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(acres)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Drained acres (%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of crop acres)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Corn yield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(bushels/acre)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Soybean yield (bushels/acre)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Illinois drift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515,905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224,186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20,192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288,491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(39)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Northeastern Illinois heavy till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1,532,100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1,111,885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42,404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2,063,695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(78)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Mississippi Valley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163,507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52,432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1,975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20,942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(10)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Deep loess and drift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5,579,980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3,343,444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76,078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5,437,807 (61)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Claypan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1,609,633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1,991,939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352,839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310,087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(9)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Thin loess and till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664,242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689,773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161,180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226,971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(17)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Northern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2,058,853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1,288,686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73,884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1,284,588 (38)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Sandstone and shale hills and valleys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83,969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115,244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10,658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49,565 (25)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Western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203,736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314,662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78,250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23,769 (5)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12,411,925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9,132,251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817,460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9,705,916 (43)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57800" y="6554099"/>
            <a:ext cx="3765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Average crop acres and yields 2008 through 2012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94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dirty="0" smtClean="0"/>
              <a:t>Agricultural Management by MLRA 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90848"/>
              </p:ext>
            </p:extLst>
          </p:nvPr>
        </p:nvGraphicFramePr>
        <p:xfrm>
          <a:off x="152400" y="990600"/>
          <a:ext cx="8534400" cy="534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676400"/>
                <a:gridCol w="1447800"/>
                <a:gridCol w="1600200"/>
                <a:gridCol w="1295400"/>
                <a:gridCol w="1524000"/>
              </a:tblGrid>
              <a:tr h="76199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Combined MLRA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Description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Estimated corn fertilizer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(lbs N/acre/yr)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Estimated corn fertilizer + manure (lbs N/acre/yr)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Row crops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(acres)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Nitrate-N yield per row crop acre (lbs N/acre/yr)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Illinois drift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760,283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20.4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Northeastern Illinois heavy till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2,686,389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25.0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Mississippi Valley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217,914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31.3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Deep loess and drift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8,999,502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19.6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Claypan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3,954,411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6.6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Thin loess and till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1,515,195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7.4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Northern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3,421,423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24.5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Sandstone and shale hills and valleys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209,871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3.9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Western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596,648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4.0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22,361,636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350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dirty="0" smtClean="0"/>
              <a:t>Agricultural Management by MLRA 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41709"/>
              </p:ext>
            </p:extLst>
          </p:nvPr>
        </p:nvGraphicFramePr>
        <p:xfrm>
          <a:off x="152400" y="990600"/>
          <a:ext cx="8534400" cy="534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676400"/>
                <a:gridCol w="1447800"/>
                <a:gridCol w="1600200"/>
                <a:gridCol w="1295400"/>
                <a:gridCol w="1524000"/>
              </a:tblGrid>
              <a:tr h="76199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Combined MLRA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Description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Estimated Corn fertilizer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(lbs N/acre/yr)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Estimated Corn fertilizer + manure (lbs N/acre/yr)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Row crops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(acres)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Nitrate-N yield per row crop acre (lbs N/acre/yr)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Illinois drift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760,283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20.4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Northeastern Illinois heavy till plain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2,686,389 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25.0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Mississippi Valley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217,914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31.3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Deep loess and drift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8,999,502 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19.6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Claypan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3,954,411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6.6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Thin loess and till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1,515,195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7.4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Northern Part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3,421,423 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24.5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Sandstone and shale hills and valleys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209,871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3.9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Western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596,648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4.0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22,361,636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134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4" r="28390"/>
          <a:stretch/>
        </p:blipFill>
        <p:spPr bwMode="auto">
          <a:xfrm>
            <a:off x="-304800" y="0"/>
            <a:ext cx="4505744" cy="587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7" t="16595" r="36022" b="17457"/>
          <a:stretch/>
        </p:blipFill>
        <p:spPr bwMode="auto">
          <a:xfrm>
            <a:off x="3810001" y="2819764"/>
            <a:ext cx="5217974" cy="3962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t="27402" r="18878" b="45659"/>
          <a:stretch/>
        </p:blipFill>
        <p:spPr bwMode="auto">
          <a:xfrm>
            <a:off x="4083269" y="1270961"/>
            <a:ext cx="4944706" cy="1243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4" r="29723"/>
          <a:stretch/>
        </p:blipFill>
        <p:spPr bwMode="auto">
          <a:xfrm>
            <a:off x="-257504" y="-152400"/>
            <a:ext cx="5134304" cy="69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9" t="25861" r="20393" b="12285"/>
          <a:stretch/>
        </p:blipFill>
        <p:spPr bwMode="auto">
          <a:xfrm>
            <a:off x="2971800" y="3429524"/>
            <a:ext cx="6085490" cy="3352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t="27402" r="18878" b="45659"/>
          <a:stretch/>
        </p:blipFill>
        <p:spPr bwMode="auto">
          <a:xfrm>
            <a:off x="4692869" y="2176265"/>
            <a:ext cx="4374931" cy="1100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2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Develop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combine possible point source reductions and field level agricultural reductions</a:t>
            </a:r>
          </a:p>
          <a:p>
            <a:pPr lvl="1"/>
            <a:r>
              <a:rPr lang="en-US" dirty="0" smtClean="0"/>
              <a:t>percent reduction by practice</a:t>
            </a:r>
          </a:p>
          <a:p>
            <a:pPr lvl="1"/>
            <a:r>
              <a:rPr lang="en-US" dirty="0" smtClean="0"/>
              <a:t>costs of implementation</a:t>
            </a:r>
          </a:p>
          <a:p>
            <a:pPr lvl="1"/>
            <a:r>
              <a:rPr lang="en-US" dirty="0" smtClean="0"/>
              <a:t>target 45% reductions in N and P</a:t>
            </a:r>
          </a:p>
          <a:p>
            <a:r>
              <a:rPr lang="en-US" dirty="0" smtClean="0"/>
              <a:t>scale-up to critical watersheds and statewide</a:t>
            </a:r>
          </a:p>
          <a:p>
            <a:r>
              <a:rPr lang="en-US" dirty="0" smtClean="0"/>
              <a:t>provide a range of scenarios to meet reduction targets</a:t>
            </a:r>
          </a:p>
          <a:p>
            <a:pPr lvl="1"/>
            <a:r>
              <a:rPr lang="en-US" dirty="0" smtClean="0"/>
              <a:t>area needed by practice</a:t>
            </a:r>
          </a:p>
          <a:p>
            <a:pPr lvl="1"/>
            <a:r>
              <a:rPr lang="en-US" dirty="0" smtClean="0"/>
              <a:t>initial investment and annualized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dirty="0" smtClean="0"/>
              <a:t>1. Current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r>
              <a:rPr lang="en-US" dirty="0" smtClean="0"/>
              <a:t>nutrient (nitrate and total P) loads from major river basins of Illinois</a:t>
            </a:r>
          </a:p>
          <a:p>
            <a:pPr lvl="1"/>
            <a:r>
              <a:rPr lang="en-US" dirty="0" smtClean="0"/>
              <a:t>estimates of point and non-point sources</a:t>
            </a:r>
          </a:p>
          <a:p>
            <a:pPr lvl="1"/>
            <a:r>
              <a:rPr lang="en-US" dirty="0" smtClean="0"/>
              <a:t>compare 1980-1996 with 1997-2011</a:t>
            </a:r>
          </a:p>
          <a:p>
            <a:pPr lvl="1"/>
            <a:r>
              <a:rPr lang="en-US" dirty="0" smtClean="0"/>
              <a:t>determine direction of loads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determine current agricultural management practices across the state</a:t>
            </a:r>
          </a:p>
          <a:p>
            <a:pPr lvl="1"/>
            <a:r>
              <a:rPr lang="en-US" dirty="0" smtClean="0"/>
              <a:t>nutrient inputs and management (fertilizers and manure)</a:t>
            </a:r>
          </a:p>
          <a:p>
            <a:pPr lvl="1"/>
            <a:r>
              <a:rPr lang="en-US" dirty="0" smtClean="0"/>
              <a:t>current cropping practices</a:t>
            </a:r>
          </a:p>
          <a:p>
            <a:pPr lvl="1"/>
            <a:r>
              <a:rPr lang="en-US" dirty="0" smtClean="0"/>
              <a:t>N and P loads and yields from water quality data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03"/>
            <a:ext cx="8229600" cy="792162"/>
          </a:xfrm>
        </p:spPr>
        <p:txBody>
          <a:bodyPr/>
          <a:lstStyle/>
          <a:p>
            <a:r>
              <a:rPr lang="en-US" dirty="0" smtClean="0"/>
              <a:t>Point Source P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6019800"/>
          </a:xfrm>
        </p:spPr>
        <p:txBody>
          <a:bodyPr/>
          <a:lstStyle/>
          <a:p>
            <a:r>
              <a:rPr lang="en-US" dirty="0" smtClean="0"/>
              <a:t>began with IEPA’s total P analysis</a:t>
            </a:r>
            <a:endParaRPr lang="en-US" dirty="0"/>
          </a:p>
          <a:p>
            <a:pPr lvl="1"/>
            <a:r>
              <a:rPr lang="en-US" dirty="0" smtClean="0"/>
              <a:t>USEPA nutrient loading tool that is linked to the Integrated Compliance Information System (ICIS)</a:t>
            </a:r>
          </a:p>
          <a:p>
            <a:pPr lvl="1"/>
            <a:r>
              <a:rPr lang="en-US" dirty="0" smtClean="0"/>
              <a:t>focused on larger point sources in state</a:t>
            </a:r>
          </a:p>
          <a:p>
            <a:pPr lvl="2"/>
            <a:r>
              <a:rPr lang="en-US" dirty="0" smtClean="0"/>
              <a:t>IEPA focused on 108 sources (used IAWA request for data)</a:t>
            </a:r>
          </a:p>
          <a:p>
            <a:pPr lvl="2"/>
            <a:r>
              <a:rPr lang="en-US" dirty="0" smtClean="0"/>
              <a:t>42 facilities responded with P data</a:t>
            </a:r>
          </a:p>
          <a:p>
            <a:pPr lvl="2"/>
            <a:r>
              <a:rPr lang="en-US" dirty="0" smtClean="0"/>
              <a:t>we added one additional facility (Decatur)</a:t>
            </a:r>
          </a:p>
          <a:p>
            <a:r>
              <a:rPr lang="en-US" dirty="0" smtClean="0"/>
              <a:t>also looked at the other majors and all minors</a:t>
            </a:r>
          </a:p>
          <a:p>
            <a:pPr lvl="1"/>
            <a:r>
              <a:rPr lang="en-US" dirty="0" smtClean="0"/>
              <a:t>mostly used ICIS concentrations for total P </a:t>
            </a:r>
          </a:p>
          <a:p>
            <a:pPr lvl="1"/>
            <a:r>
              <a:rPr lang="en-US" dirty="0" smtClean="0"/>
              <a:t>IEPA knowledge of industrial sources for total P concentrations</a:t>
            </a:r>
          </a:p>
          <a:p>
            <a:pPr lvl="1"/>
            <a:r>
              <a:rPr lang="en-US" dirty="0"/>
              <a:t>some industrial sources have shut down; actual number is </a:t>
            </a:r>
            <a:r>
              <a:rPr lang="en-US" dirty="0" smtClean="0"/>
              <a:t>currently </a:t>
            </a:r>
            <a:r>
              <a:rPr lang="en-US" dirty="0"/>
              <a:t>less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0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03"/>
            <a:ext cx="8229600" cy="792162"/>
          </a:xfrm>
        </p:spPr>
        <p:txBody>
          <a:bodyPr/>
          <a:lstStyle/>
          <a:p>
            <a:r>
              <a:rPr lang="en-US" dirty="0" smtClean="0"/>
              <a:t>Point Source 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5257800"/>
          </a:xfrm>
        </p:spPr>
        <p:txBody>
          <a:bodyPr/>
          <a:lstStyle/>
          <a:p>
            <a:r>
              <a:rPr lang="en-US" dirty="0" smtClean="0"/>
              <a:t>solicited total N and nitrate data from operators via IAWA</a:t>
            </a:r>
          </a:p>
          <a:p>
            <a:pPr lvl="1"/>
            <a:r>
              <a:rPr lang="en-US" dirty="0" smtClean="0"/>
              <a:t>received useable data from 31 facilities (1.3 to 712 MGD, median 12 MGD)</a:t>
            </a:r>
          </a:p>
          <a:p>
            <a:pPr lvl="1"/>
            <a:r>
              <a:rPr lang="en-US" dirty="0" smtClean="0"/>
              <a:t>most provided 5-years of data (2008 to 2012)</a:t>
            </a:r>
          </a:p>
          <a:p>
            <a:r>
              <a:rPr lang="en-US" dirty="0" smtClean="0"/>
              <a:t>total N 16.8 mg N/L; nitrate-N 14.9 mg N/L applied to other facilities in ICIS N database</a:t>
            </a:r>
          </a:p>
          <a:p>
            <a:pPr lvl="1"/>
            <a:r>
              <a:rPr lang="en-US" dirty="0" smtClean="0"/>
              <a:t>average from typical plants in survey</a:t>
            </a:r>
          </a:p>
          <a:p>
            <a:pPr lvl="1"/>
            <a:r>
              <a:rPr lang="en-US" dirty="0" smtClean="0"/>
              <a:t>applied to 392 sources in ICIS</a:t>
            </a:r>
          </a:p>
          <a:p>
            <a:pPr lvl="1"/>
            <a:r>
              <a:rPr lang="en-US" dirty="0" smtClean="0"/>
              <a:t>all POTW’s</a:t>
            </a:r>
          </a:p>
        </p:txBody>
      </p:sp>
    </p:spTree>
    <p:extLst>
      <p:ext uri="{BB962C8B-B14F-4D97-AF65-F5344CB8AC3E}">
        <p14:creationId xmlns:p14="http://schemas.microsoft.com/office/powerpoint/2010/main" val="36047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15962"/>
          </a:xfrm>
        </p:spPr>
        <p:txBody>
          <a:bodyPr/>
          <a:lstStyle/>
          <a:p>
            <a:r>
              <a:rPr lang="en-US" dirty="0" smtClean="0"/>
              <a:t>Point Source N Loads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787780"/>
              </p:ext>
            </p:extLst>
          </p:nvPr>
        </p:nvGraphicFramePr>
        <p:xfrm>
          <a:off x="381000" y="798831"/>
          <a:ext cx="8229600" cy="574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2286000"/>
                <a:gridCol w="2362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Nitrate-N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 tons 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yr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 (392 sources)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State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mic Sans MS" pitchFamily="66" charset="0"/>
                        </a:rPr>
                        <a:t>39.6</a:t>
                      </a:r>
                      <a:endParaRPr lang="en-US" sz="1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mic Sans MS" pitchFamily="66" charset="0"/>
                        </a:rPr>
                        <a:t>34.1</a:t>
                      </a:r>
                      <a:endParaRPr lang="en-US" sz="18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Illinois River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34.1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29.2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Green River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   0.05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   0.04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Big Muddy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  0.55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   0.49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Kaskaskia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River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  1.00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  0.88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Little Wabash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  0.22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  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Rock River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  1.79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  1.58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Vermilion River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  0.70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  0.62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Embarras River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  0.27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0.24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All other basins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  0.94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 pitchFamily="66" charset="0"/>
                        </a:rPr>
                        <a:t>    0.80</a:t>
                      </a:r>
                    </a:p>
                  </a:txBody>
                  <a:tcPr marL="9525" marR="9525" marT="9525" marB="0" anchor="b"/>
                </a:tc>
              </a:tr>
              <a:tr h="252729"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omic Sans MS" pitchFamily="66" charset="0"/>
                        </a:rPr>
                        <a:t>State (David and Gentry, 2000)</a:t>
                      </a:r>
                      <a:endParaRPr lang="en-US" sz="1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39.0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</a:tr>
              <a:tr h="24447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omic Sans MS" pitchFamily="66" charset="0"/>
                        </a:rPr>
                        <a:t>State consumption of N (David et al.,</a:t>
                      </a:r>
                      <a:r>
                        <a:rPr lang="en-US" sz="1200" baseline="0" dirty="0" smtClean="0">
                          <a:latin typeface="Comic Sans MS" pitchFamily="66" charset="0"/>
                        </a:rPr>
                        <a:t> 2010)</a:t>
                      </a:r>
                      <a:endParaRPr lang="en-US" sz="1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56.0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/>
          <a:lstStyle/>
          <a:p>
            <a:r>
              <a:rPr lang="en-US" dirty="0" smtClean="0"/>
              <a:t>Point Source P Loads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878965"/>
              </p:ext>
            </p:extLst>
          </p:nvPr>
        </p:nvGraphicFramePr>
        <p:xfrm>
          <a:off x="457200" y="636270"/>
          <a:ext cx="8001000" cy="5688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2133600"/>
                <a:gridCol w="1524000"/>
              </a:tblGrid>
              <a:tr h="3412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P (1000 tons P yr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412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(all, 1660 sources)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(majors, 263)</a:t>
                      </a:r>
                      <a:r>
                        <a:rPr lang="en-US" baseline="30000" dirty="0" smtClean="0"/>
                        <a:t>*</a:t>
                      </a:r>
                      <a:endParaRPr lang="en-US" baseline="30000" dirty="0"/>
                    </a:p>
                  </a:txBody>
                  <a:tcPr/>
                </a:tc>
              </a:tr>
              <a:tr h="3412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State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mic Sans MS" pitchFamily="66" charset="0"/>
                        </a:rPr>
                        <a:t>8.16</a:t>
                      </a:r>
                      <a:endParaRPr lang="en-US" sz="1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mic Sans MS" pitchFamily="66" charset="0"/>
                        </a:rPr>
                        <a:t>7.54</a:t>
                      </a:r>
                      <a:endParaRPr lang="en-US" sz="18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412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Illinois River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6.62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6.25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412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Green River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412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Big Muddy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0.08</a:t>
                      </a:r>
                    </a:p>
                  </a:txBody>
                  <a:tcPr marL="9525" marR="9525" marT="9525" marB="0" anchor="b"/>
                </a:tc>
              </a:tr>
              <a:tr h="3412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Kaskaskia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River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412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Little Wabash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412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Rock River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412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Vermilion River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3412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Embarras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River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All other basins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omic Sans MS" pitchFamily="66" charset="0"/>
                        </a:rPr>
                        <a:t>State (David and Gentry, 2000)</a:t>
                      </a:r>
                      <a:endParaRPr lang="en-US" sz="1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6.67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23431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omic Sans MS" pitchFamily="66" charset="0"/>
                        </a:rPr>
                        <a:t>State consumption of P (Jacobson</a:t>
                      </a:r>
                      <a:r>
                        <a:rPr lang="en-US" sz="1200" baseline="0" dirty="0" smtClean="0">
                          <a:latin typeface="Comic Sans MS" pitchFamily="66" charset="0"/>
                        </a:rPr>
                        <a:t> et al., 2011)</a:t>
                      </a:r>
                      <a:endParaRPr lang="en-US" sz="1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5.92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14800" y="6477000"/>
            <a:ext cx="4796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*this number is from ICIS 2009, some are no longer operational</a:t>
            </a:r>
            <a:endParaRPr lang="en-US" sz="1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822"/>
            <a:ext cx="8229600" cy="887578"/>
          </a:xfrm>
        </p:spPr>
        <p:txBody>
          <a:bodyPr/>
          <a:lstStyle/>
          <a:p>
            <a:r>
              <a:rPr lang="en-US" dirty="0" smtClean="0"/>
              <a:t>Riverine fluxes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305800" cy="5562600"/>
          </a:xfrm>
        </p:spPr>
        <p:txBody>
          <a:bodyPr/>
          <a:lstStyle/>
          <a:p>
            <a:r>
              <a:rPr lang="en-US" dirty="0" smtClean="0"/>
              <a:t>used USGS flow data and IEPA and USGS nutrient data for 1980 through 2011</a:t>
            </a:r>
          </a:p>
          <a:p>
            <a:r>
              <a:rPr lang="en-US" dirty="0" smtClean="0"/>
              <a:t>eight major rivers in state (drain 74% of state)</a:t>
            </a:r>
          </a:p>
          <a:p>
            <a:pPr lvl="1"/>
            <a:r>
              <a:rPr lang="en-US" dirty="0" smtClean="0"/>
              <a:t>assumed to represent all of the state</a:t>
            </a:r>
          </a:p>
          <a:p>
            <a:r>
              <a:rPr lang="en-US" dirty="0" smtClean="0"/>
              <a:t>used both linear interpolation for total N, nitrate-N, dissolved reactive P (DRP), and total P; USGS WRDTS for nitrate-N, DRP, and total P</a:t>
            </a:r>
          </a:p>
          <a:p>
            <a:r>
              <a:rPr lang="en-US" dirty="0" smtClean="0"/>
              <a:t>Rock River contribution by difference in stations or by assuming outlet represents Illinois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1731</Words>
  <Application>Microsoft Office PowerPoint</Application>
  <PresentationFormat>On-screen Show (4:3)</PresentationFormat>
  <Paragraphs>482</Paragraphs>
  <Slides>38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SPW 12.0 Graph</vt:lpstr>
      <vt:lpstr>Science Assessment to Support an Illinois Nutrient Reduction Strategy</vt:lpstr>
      <vt:lpstr>Technical Tasks</vt:lpstr>
      <vt:lpstr>Steps we will take</vt:lpstr>
      <vt:lpstr>1. Current Conditions</vt:lpstr>
      <vt:lpstr>Point Source P Analysis</vt:lpstr>
      <vt:lpstr>Point Source N Analysis</vt:lpstr>
      <vt:lpstr>Point Source N Loads</vt:lpstr>
      <vt:lpstr>Point Source P Loads</vt:lpstr>
      <vt:lpstr>Riverine fluxes</vt:lpstr>
      <vt:lpstr>Load Estimators</vt:lpstr>
      <vt:lpstr>Riverine fluxes continued</vt:lpstr>
      <vt:lpstr>Riverine N and P Fluxes</vt:lpstr>
      <vt:lpstr>Flow and Nutrient Loads</vt:lpstr>
      <vt:lpstr>Trends through time</vt:lpstr>
      <vt:lpstr>Riverine N and P loads (1997-2011)</vt:lpstr>
      <vt:lpstr>Riverine Loads through Time</vt:lpstr>
      <vt:lpstr>Illinois Compared with MRB</vt:lpstr>
      <vt:lpstr>Illinois as % of MRB</vt:lpstr>
      <vt:lpstr>N and P Yields for State, 1980 to 1997</vt:lpstr>
      <vt:lpstr>N and P Yields for State, 1997 to 2011</vt:lpstr>
      <vt:lpstr>Point and agricultural sources (1997-2011)</vt:lpstr>
      <vt:lpstr>Point and agricultural sources (1997-2011)</vt:lpstr>
      <vt:lpstr>Dissolved Reactive P versus Total P</vt:lpstr>
      <vt:lpstr>Goal or Target</vt:lpstr>
      <vt:lpstr>Point and agricultural sources (1997-2011)</vt:lpstr>
      <vt:lpstr>Nitrate-N and Total P Targets</vt:lpstr>
      <vt:lpstr>2. Critical Watershed Identification</vt:lpstr>
      <vt:lpstr>PowerPoint Presentation</vt:lpstr>
      <vt:lpstr>3. Estimate Potential Reductions and Costs</vt:lpstr>
      <vt:lpstr>Combined MLRA’s</vt:lpstr>
      <vt:lpstr>PowerPoint Presentation</vt:lpstr>
      <vt:lpstr>PowerPoint Presentation</vt:lpstr>
      <vt:lpstr>Agricultural Management by MLRA </vt:lpstr>
      <vt:lpstr>Agricultural Management by MLRA </vt:lpstr>
      <vt:lpstr>Agricultural Management by MLRA </vt:lpstr>
      <vt:lpstr>PowerPoint Presentation</vt:lpstr>
      <vt:lpstr>PowerPoint Presentation</vt:lpstr>
      <vt:lpstr>4. Develop Scenarios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Assessment to Support an Illinois Nutrient Reduction Strategy</dc:title>
  <dc:creator>David, Mark</dc:creator>
  <cp:lastModifiedBy>Mark B. David</cp:lastModifiedBy>
  <cp:revision>306</cp:revision>
  <dcterms:created xsi:type="dcterms:W3CDTF">2010-10-01T20:20:43Z</dcterms:created>
  <dcterms:modified xsi:type="dcterms:W3CDTF">2013-10-30T20:42:15Z</dcterms:modified>
</cp:coreProperties>
</file>